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B1F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881360" y="-822960"/>
            <a:ext cx="2377440" cy="2377440"/>
          </a:xfrm>
          <a:prstGeom prst="ellipse">
            <a:avLst/>
          </a:prstGeom>
          <a:solidFill>
            <a:srgbClr val="F96167">
              <a:alpha val="18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11430000" y="5394960"/>
            <a:ext cx="2011680" cy="2011680"/>
          </a:xfrm>
          <a:prstGeom prst="ellipse">
            <a:avLst/>
          </a:prstGeom>
          <a:solidFill>
            <a:srgbClr val="0FB5A6">
              <a:alpha val="1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914400" y="1417320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spc="500" kern="0" dirty="0">
                <a:solidFill>
                  <a:srgbClr val="0FB5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CREATIVE PORTFOLIO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868680" y="1828800"/>
            <a:ext cx="1033272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ts val="5600"/>
              </a:lnSpc>
              <a:buNone/>
            </a:pPr>
            <a:r>
              <a:rPr lang="en-US" sz="5200" b="1" dirty="0">
                <a:solidFill>
                  <a:srgbClr val="FFFFFF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Website Design &amp;</a:t>
            </a:r>
            <a:endParaRPr lang="en-US" sz="5200" dirty="0"/>
          </a:p>
          <a:p>
            <a:pPr indent="0" marL="0">
              <a:lnSpc>
                <a:spcPts val="5600"/>
              </a:lnSpc>
              <a:buNone/>
            </a:pPr>
            <a:r>
              <a:rPr lang="en-US" sz="5200" b="1" dirty="0">
                <a:solidFill>
                  <a:srgbClr val="FFFFFF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Amazon Creative Content</a:t>
            </a:r>
            <a:endParaRPr lang="en-US" sz="5200" dirty="0"/>
          </a:p>
        </p:txBody>
      </p:sp>
      <p:sp>
        <p:nvSpPr>
          <p:cNvPr id="6" name="Text 4"/>
          <p:cNvSpPr/>
          <p:nvPr/>
        </p:nvSpPr>
        <p:spPr>
          <a:xfrm>
            <a:off x="914400" y="4617720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Jenna Van Bemmel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914400" y="5074920"/>
            <a:ext cx="9601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i="1" dirty="0">
                <a:solidFill>
                  <a:srgbClr val="C7CAD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Conversion-focused product page &amp; marketplace creative — before &amp; after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4F5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0080" y="502920"/>
            <a:ext cx="1737360" cy="457200"/>
          </a:xfrm>
          <a:prstGeom prst="roundRect">
            <a:avLst>
              <a:gd name="adj" fmla="val 50000"/>
            </a:avLst>
          </a:prstGeom>
          <a:solidFill>
            <a:srgbClr val="9AA0B4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502920"/>
            <a:ext cx="1737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spc="300" kern="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BEFORE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697480" y="457200"/>
            <a:ext cx="8823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B1F3B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Amazon Listing — Legacy A+ Content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8368" y="1060704"/>
            <a:ext cx="10881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8A8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Legacy design   </a:t>
            </a:r>
            <a:pPr indent="0" marL="0">
              <a:buNone/>
            </a:pPr>
            <a:r>
              <a:rPr lang="en-US" sz="1350" i="1" dirty="0">
                <a:solidFill>
                  <a:srgbClr val="8A8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flat modules and inconsistent styling underuse Amazon's premium content real estate.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2195500" y="1517904"/>
            <a:ext cx="7800694" cy="5102352"/>
          </a:xfrm>
          <a:prstGeom prst="roundRect">
            <a:avLst>
              <a:gd name="adj" fmla="val 1792"/>
            </a:avLst>
          </a:prstGeom>
          <a:solidFill>
            <a:srgbClr val="FFFFFF"/>
          </a:solidFill>
          <a:ln w="12700">
            <a:solidFill>
              <a:srgbClr val="E4E6EF"/>
            </a:solidFill>
            <a:prstDash val="solid"/>
          </a:ln>
          <a:effectLst>
            <a:outerShdw sx="100000" sy="100000" kx="0" ky="0" algn="bl" rotWithShape="0" blurRad="177800" dist="63500" dir="5400000">
              <a:srgbClr val="000000">
                <a:alpha val="22000"/>
              </a:srgbClr>
            </a:outerShdw>
          </a:effectLst>
        </p:spPr>
      </p:sp>
      <p:pic>
        <p:nvPicPr>
          <p:cNvPr id="7" name="Image 0" descr="crops/slide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5228" y="1627632"/>
            <a:ext cx="7581238" cy="4882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0080" y="502920"/>
            <a:ext cx="1481328" cy="457200"/>
          </a:xfrm>
          <a:prstGeom prst="roundRect">
            <a:avLst>
              <a:gd name="adj" fmla="val 50000"/>
            </a:avLst>
          </a:prstGeom>
          <a:solidFill>
            <a:srgbClr val="F96167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502920"/>
            <a:ext cx="148132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spc="300" kern="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AFTER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697480" y="457200"/>
            <a:ext cx="8823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B1F3B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Amazon Listing — Redesigned A+ Content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8368" y="1060704"/>
            <a:ext cx="10881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0FB5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Improvement   </a:t>
            </a:r>
            <a:pPr indent="0" marL="0">
              <a:buNone/>
            </a:pPr>
            <a:r>
              <a:rPr lang="en-US" sz="1350" dirty="0">
                <a:solidFill>
                  <a:srgbClr val="3A3F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lifestyle-led modules, clear benefit callouts, and a cohesive system build trust fast.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2277591" y="1517904"/>
            <a:ext cx="7636513" cy="5102352"/>
          </a:xfrm>
          <a:prstGeom prst="roundRect">
            <a:avLst>
              <a:gd name="adj" fmla="val 1792"/>
            </a:avLst>
          </a:prstGeom>
          <a:solidFill>
            <a:srgbClr val="FFFFFF"/>
          </a:solidFill>
          <a:ln w="12700">
            <a:solidFill>
              <a:srgbClr val="E4E6EF"/>
            </a:solidFill>
            <a:prstDash val="solid"/>
          </a:ln>
          <a:effectLst>
            <a:outerShdw sx="100000" sy="100000" kx="0" ky="0" algn="bl" rotWithShape="0" blurRad="177800" dist="63500" dir="5400000">
              <a:srgbClr val="000000">
                <a:alpha val="22000"/>
              </a:srgbClr>
            </a:outerShdw>
          </a:effectLst>
        </p:spPr>
      </p:sp>
      <p:pic>
        <p:nvPicPr>
          <p:cNvPr id="7" name="Image 0" descr="crops/slide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319" y="1627632"/>
            <a:ext cx="7417057" cy="4882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4F5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0080" y="502920"/>
            <a:ext cx="1737360" cy="457200"/>
          </a:xfrm>
          <a:prstGeom prst="roundRect">
            <a:avLst>
              <a:gd name="adj" fmla="val 50000"/>
            </a:avLst>
          </a:prstGeom>
          <a:solidFill>
            <a:srgbClr val="9AA0B4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502920"/>
            <a:ext cx="1737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spc="300" kern="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BEFORE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697480" y="457200"/>
            <a:ext cx="8823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B1F3B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Detail Page — Legacy Presentation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8368" y="1060704"/>
            <a:ext cx="10881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8A8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Legacy design   </a:t>
            </a:r>
            <a:pPr indent="0" marL="0">
              <a:buNone/>
            </a:pPr>
            <a:r>
              <a:rPr lang="en-US" sz="1350" i="1" dirty="0">
                <a:solidFill>
                  <a:srgbClr val="8A8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 imagery and copy blend into the category with little differentiation.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3070278" y="1517904"/>
            <a:ext cx="6051138" cy="5102352"/>
          </a:xfrm>
          <a:prstGeom prst="roundRect">
            <a:avLst>
              <a:gd name="adj" fmla="val 1792"/>
            </a:avLst>
          </a:prstGeom>
          <a:solidFill>
            <a:srgbClr val="FFFFFF"/>
          </a:solidFill>
          <a:ln w="12700">
            <a:solidFill>
              <a:srgbClr val="E4E6EF"/>
            </a:solidFill>
            <a:prstDash val="solid"/>
          </a:ln>
          <a:effectLst>
            <a:outerShdw sx="100000" sy="100000" kx="0" ky="0" algn="bl" rotWithShape="0" blurRad="177800" dist="63500" dir="5400000">
              <a:srgbClr val="000000">
                <a:alpha val="22000"/>
              </a:srgbClr>
            </a:outerShdw>
          </a:effectLst>
        </p:spPr>
      </p:sp>
      <p:pic>
        <p:nvPicPr>
          <p:cNvPr id="7" name="Image 0" descr="crops/slide1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0006" y="1627632"/>
            <a:ext cx="5831682" cy="48828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0080" y="502920"/>
            <a:ext cx="1481328" cy="457200"/>
          </a:xfrm>
          <a:prstGeom prst="roundRect">
            <a:avLst>
              <a:gd name="adj" fmla="val 50000"/>
            </a:avLst>
          </a:prstGeom>
          <a:solidFill>
            <a:srgbClr val="F96167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502920"/>
            <a:ext cx="148132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spc="300" kern="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AFTER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697480" y="457200"/>
            <a:ext cx="8823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B1F3B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Detail Page — Redesigned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8368" y="1060704"/>
            <a:ext cx="10881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0FB5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Improvement   </a:t>
            </a:r>
            <a:pPr indent="0" marL="0">
              <a:buNone/>
            </a:pPr>
            <a:r>
              <a:rPr lang="en-US" sz="1350" dirty="0">
                <a:solidFill>
                  <a:srgbClr val="3A3F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polished hero, structured highlights, and brand-forward visuals lift conversion.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1811110" y="1517904"/>
            <a:ext cx="8569475" cy="5102352"/>
          </a:xfrm>
          <a:prstGeom prst="roundRect">
            <a:avLst>
              <a:gd name="adj" fmla="val 1792"/>
            </a:avLst>
          </a:prstGeom>
          <a:solidFill>
            <a:srgbClr val="FFFFFF"/>
          </a:solidFill>
          <a:ln w="12700">
            <a:solidFill>
              <a:srgbClr val="E4E6EF"/>
            </a:solidFill>
            <a:prstDash val="solid"/>
          </a:ln>
          <a:effectLst>
            <a:outerShdw sx="100000" sy="100000" kx="0" ky="0" algn="bl" rotWithShape="0" blurRad="177800" dist="63500" dir="5400000">
              <a:srgbClr val="000000">
                <a:alpha val="22000"/>
              </a:srgbClr>
            </a:outerShdw>
          </a:effectLst>
        </p:spPr>
      </p:sp>
      <p:pic>
        <p:nvPicPr>
          <p:cNvPr id="7" name="Image 0" descr="crops/slide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0838" y="1627632"/>
            <a:ext cx="8350019" cy="48828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B1F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914400" y="-914400"/>
            <a:ext cx="2926080" cy="2926080"/>
          </a:xfrm>
          <a:prstGeom prst="ellipse">
            <a:avLst/>
          </a:prstGeom>
          <a:solidFill>
            <a:srgbClr val="F96167">
              <a:alpha val="16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10698480" y="5029200"/>
            <a:ext cx="2743200" cy="2743200"/>
          </a:xfrm>
          <a:prstGeom prst="ellipse">
            <a:avLst/>
          </a:prstGeom>
          <a:solidFill>
            <a:srgbClr val="0FB5A6">
              <a:alpha val="1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914400" y="2057400"/>
            <a:ext cx="8229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spc="500" kern="0" dirty="0">
                <a:solidFill>
                  <a:srgbClr val="0FB5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THANK YOU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868680" y="2468880"/>
            <a:ext cx="10424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ts val="44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Let's build creative that converts.</a:t>
            </a:r>
            <a:endParaRPr lang="en-US" sz="4000" dirty="0"/>
          </a:p>
        </p:txBody>
      </p:sp>
      <p:sp>
        <p:nvSpPr>
          <p:cNvPr id="6" name="Text 4"/>
          <p:cNvSpPr/>
          <p:nvPr/>
        </p:nvSpPr>
        <p:spPr>
          <a:xfrm>
            <a:off x="914400" y="4114800"/>
            <a:ext cx="10058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dirty="0">
                <a:solidFill>
                  <a:srgbClr val="C7CAD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Jenna Van Bemmel   ·   Website &amp; Amazon Creative Portfolio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B1F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005840" y="4937760"/>
            <a:ext cx="3108960" cy="3108960"/>
          </a:xfrm>
          <a:prstGeom prst="ellipse">
            <a:avLst/>
          </a:prstGeom>
          <a:solidFill>
            <a:srgbClr val="0FB5A6">
              <a:alpha val="14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10607040" y="-1005840"/>
            <a:ext cx="2926080" cy="2926080"/>
          </a:xfrm>
          <a:prstGeom prst="ellipse">
            <a:avLst/>
          </a:prstGeom>
          <a:solidFill>
            <a:srgbClr val="F96167">
              <a:alpha val="16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914400" y="2240280"/>
            <a:ext cx="1051560" cy="1051560"/>
          </a:xfrm>
          <a:prstGeom prst="ellipse">
            <a:avLst/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432" y="2496312"/>
            <a:ext cx="548640" cy="5486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240280" y="2286000"/>
            <a:ext cx="822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spc="400" kern="0" dirty="0">
                <a:solidFill>
                  <a:srgbClr val="0FB5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SECTION 01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2240280" y="2633472"/>
            <a:ext cx="91440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Website Creative</a:t>
            </a:r>
            <a:endParaRPr lang="en-US" sz="4000" dirty="0"/>
          </a:p>
        </p:txBody>
      </p:sp>
      <p:sp>
        <p:nvSpPr>
          <p:cNvPr id="8" name="Text 5"/>
          <p:cNvSpPr/>
          <p:nvPr/>
        </p:nvSpPr>
        <p:spPr>
          <a:xfrm>
            <a:off x="2258568" y="3977640"/>
            <a:ext cx="87782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i="1" dirty="0">
                <a:solidFill>
                  <a:srgbClr val="C7CAD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Redesigning Purity Products' on-site product experience for clarity, trust, and conversion.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4F5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0080" y="502920"/>
            <a:ext cx="1737360" cy="457200"/>
          </a:xfrm>
          <a:prstGeom prst="roundRect">
            <a:avLst>
              <a:gd name="adj" fmla="val 50000"/>
            </a:avLst>
          </a:prstGeom>
          <a:solidFill>
            <a:srgbClr val="9AA0B4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502920"/>
            <a:ext cx="1737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spc="300" kern="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BEFORE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697480" y="457200"/>
            <a:ext cx="8823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B1F3B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MagBlue® Refresh Factor — Product Page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8368" y="1060704"/>
            <a:ext cx="10881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8A8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Legacy design   </a:t>
            </a:r>
            <a:pPr indent="0" marL="0">
              <a:buNone/>
            </a:pPr>
            <a:r>
              <a:rPr lang="en-US" sz="1350" i="1" dirty="0">
                <a:solidFill>
                  <a:srgbClr val="8A8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dense blocks, competing text columns, and weak visual hierarchy dilute the key benefits.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1494269" y="1517904"/>
            <a:ext cx="9203157" cy="5102352"/>
          </a:xfrm>
          <a:prstGeom prst="roundRect">
            <a:avLst>
              <a:gd name="adj" fmla="val 1792"/>
            </a:avLst>
          </a:prstGeom>
          <a:solidFill>
            <a:srgbClr val="FFFFFF"/>
          </a:solidFill>
          <a:ln w="12700">
            <a:solidFill>
              <a:srgbClr val="E4E6EF"/>
            </a:solidFill>
            <a:prstDash val="solid"/>
          </a:ln>
          <a:effectLst>
            <a:outerShdw sx="100000" sy="100000" kx="0" ky="0" algn="bl" rotWithShape="0" blurRad="177800" dist="63500" dir="5400000">
              <a:srgbClr val="000000">
                <a:alpha val="22000"/>
              </a:srgbClr>
            </a:outerShdw>
          </a:effectLst>
        </p:spPr>
      </p:sp>
      <p:pic>
        <p:nvPicPr>
          <p:cNvPr id="7" name="Image 0" descr="crops/slide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3997" y="1627632"/>
            <a:ext cx="8983701" cy="48828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0080" y="502920"/>
            <a:ext cx="1481328" cy="457200"/>
          </a:xfrm>
          <a:prstGeom prst="roundRect">
            <a:avLst>
              <a:gd name="adj" fmla="val 50000"/>
            </a:avLst>
          </a:prstGeom>
          <a:solidFill>
            <a:srgbClr val="F96167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502920"/>
            <a:ext cx="148132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spc="300" kern="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AFTER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697480" y="457200"/>
            <a:ext cx="8823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B1F3B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MagBlue® Refresh Factor — Product Page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8368" y="1060704"/>
            <a:ext cx="10881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0FB5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Improvement   </a:t>
            </a:r>
            <a:pPr indent="0" marL="0">
              <a:buNone/>
            </a:pPr>
            <a:r>
              <a:rPr lang="en-US" sz="1350" dirty="0">
                <a:solidFill>
                  <a:srgbClr val="3A3F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cleaner hierarchy, scannable benefit accordions, and a focused purchase path lift comprehension.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9720" y="1820189"/>
            <a:ext cx="11192256" cy="4497783"/>
          </a:xfrm>
          <a:prstGeom prst="roundRect">
            <a:avLst>
              <a:gd name="adj" fmla="val 2033"/>
            </a:avLst>
          </a:prstGeom>
          <a:solidFill>
            <a:srgbClr val="FFFFFF"/>
          </a:solidFill>
          <a:ln w="12700">
            <a:solidFill>
              <a:srgbClr val="E4E6EF"/>
            </a:solidFill>
            <a:prstDash val="solid"/>
          </a:ln>
          <a:effectLst>
            <a:outerShdw sx="100000" sy="100000" kx="0" ky="0" algn="bl" rotWithShape="0" blurRad="177800" dist="63500" dir="5400000">
              <a:srgbClr val="000000">
                <a:alpha val="22000"/>
              </a:srgbClr>
            </a:outerShdw>
          </a:effectLst>
        </p:spPr>
      </p:sp>
      <p:pic>
        <p:nvPicPr>
          <p:cNvPr id="7" name="Image 0" descr="crops/slide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48" y="1929917"/>
            <a:ext cx="10972800" cy="42783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4F5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0080" y="502920"/>
            <a:ext cx="1737360" cy="457200"/>
          </a:xfrm>
          <a:prstGeom prst="roundRect">
            <a:avLst>
              <a:gd name="adj" fmla="val 50000"/>
            </a:avLst>
          </a:prstGeom>
          <a:solidFill>
            <a:srgbClr val="9AA0B4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502920"/>
            <a:ext cx="1737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spc="300" kern="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BEFORE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697480" y="457200"/>
            <a:ext cx="8823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B1F3B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Product Detail — Legacy Layout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8368" y="1060704"/>
            <a:ext cx="10881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8A8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Legacy design   </a:t>
            </a:r>
            <a:pPr indent="0" marL="0">
              <a:buNone/>
            </a:pPr>
            <a:r>
              <a:rPr lang="en-US" sz="1350" i="1" dirty="0">
                <a:solidFill>
                  <a:srgbClr val="8A8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cluttered supporting sections make the value proposition hard to follow at a glance.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2108147" y="1517904"/>
            <a:ext cx="7975402" cy="5102352"/>
          </a:xfrm>
          <a:prstGeom prst="roundRect">
            <a:avLst>
              <a:gd name="adj" fmla="val 1792"/>
            </a:avLst>
          </a:prstGeom>
          <a:solidFill>
            <a:srgbClr val="FFFFFF"/>
          </a:solidFill>
          <a:ln w="12700">
            <a:solidFill>
              <a:srgbClr val="E4E6EF"/>
            </a:solidFill>
            <a:prstDash val="solid"/>
          </a:ln>
          <a:effectLst>
            <a:outerShdw sx="100000" sy="100000" kx="0" ky="0" algn="bl" rotWithShape="0" blurRad="177800" dist="63500" dir="5400000">
              <a:srgbClr val="000000">
                <a:alpha val="22000"/>
              </a:srgbClr>
            </a:outerShdw>
          </a:effectLst>
        </p:spPr>
      </p:sp>
      <p:pic>
        <p:nvPicPr>
          <p:cNvPr id="7" name="Image 0" descr="crops/slide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7875" y="1627632"/>
            <a:ext cx="7755946" cy="48828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0080" y="502920"/>
            <a:ext cx="1481328" cy="457200"/>
          </a:xfrm>
          <a:prstGeom prst="roundRect">
            <a:avLst>
              <a:gd name="adj" fmla="val 50000"/>
            </a:avLst>
          </a:prstGeom>
          <a:solidFill>
            <a:srgbClr val="F96167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502920"/>
            <a:ext cx="148132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spc="300" kern="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AFTER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697480" y="457200"/>
            <a:ext cx="8823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B1F3B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Product Detail — Redesigned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8368" y="1060704"/>
            <a:ext cx="10881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0FB5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Improvement   </a:t>
            </a:r>
            <a:pPr indent="0" marL="0">
              <a:buNone/>
            </a:pPr>
            <a:r>
              <a:rPr lang="en-US" sz="1350" dirty="0">
                <a:solidFill>
                  <a:srgbClr val="3A3F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modular sections, confident whitespace, and elevated imagery strengthen brand feel.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9720" y="1733017"/>
            <a:ext cx="11192256" cy="4672125"/>
          </a:xfrm>
          <a:prstGeom prst="roundRect">
            <a:avLst>
              <a:gd name="adj" fmla="val 1957"/>
            </a:avLst>
          </a:prstGeom>
          <a:solidFill>
            <a:srgbClr val="FFFFFF"/>
          </a:solidFill>
          <a:ln w="12700">
            <a:solidFill>
              <a:srgbClr val="E4E6EF"/>
            </a:solidFill>
            <a:prstDash val="solid"/>
          </a:ln>
          <a:effectLst>
            <a:outerShdw sx="100000" sy="100000" kx="0" ky="0" algn="bl" rotWithShape="0" blurRad="177800" dist="63500" dir="5400000">
              <a:srgbClr val="000000">
                <a:alpha val="22000"/>
              </a:srgbClr>
            </a:outerShdw>
          </a:effectLst>
        </p:spPr>
      </p:sp>
      <p:pic>
        <p:nvPicPr>
          <p:cNvPr id="7" name="Image 0" descr="crops/slide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48" y="1842745"/>
            <a:ext cx="10972800" cy="44526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4F5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0080" y="502920"/>
            <a:ext cx="1737360" cy="457200"/>
          </a:xfrm>
          <a:prstGeom prst="roundRect">
            <a:avLst>
              <a:gd name="adj" fmla="val 50000"/>
            </a:avLst>
          </a:prstGeom>
          <a:solidFill>
            <a:srgbClr val="9AA0B4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502920"/>
            <a:ext cx="1737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spc="300" kern="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BEFORE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697480" y="457200"/>
            <a:ext cx="8823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B1F3B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Supporting Content — Legacy Layout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8368" y="1060704"/>
            <a:ext cx="10881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8A8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Legacy design   </a:t>
            </a:r>
            <a:pPr indent="0" marL="0">
              <a:buNone/>
            </a:pPr>
            <a:r>
              <a:rPr lang="en-US" sz="1350" i="1" dirty="0">
                <a:solidFill>
                  <a:srgbClr val="8A8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long-form copy and inconsistent spacing bury the proof points and CTAs.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1042356" y="1517904"/>
            <a:ext cx="10106982" cy="5102352"/>
          </a:xfrm>
          <a:prstGeom prst="roundRect">
            <a:avLst>
              <a:gd name="adj" fmla="val 1792"/>
            </a:avLst>
          </a:prstGeom>
          <a:solidFill>
            <a:srgbClr val="FFFFFF"/>
          </a:solidFill>
          <a:ln w="12700">
            <a:solidFill>
              <a:srgbClr val="E4E6EF"/>
            </a:solidFill>
            <a:prstDash val="solid"/>
          </a:ln>
          <a:effectLst>
            <a:outerShdw sx="100000" sy="100000" kx="0" ky="0" algn="bl" rotWithShape="0" blurRad="177800" dist="63500" dir="5400000">
              <a:srgbClr val="000000">
                <a:alpha val="22000"/>
              </a:srgbClr>
            </a:outerShdw>
          </a:effectLst>
        </p:spPr>
      </p:sp>
      <p:pic>
        <p:nvPicPr>
          <p:cNvPr id="7" name="Image 0" descr="crops/slide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2084" y="1627632"/>
            <a:ext cx="9887526" cy="48828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0080" y="502920"/>
            <a:ext cx="1481328" cy="457200"/>
          </a:xfrm>
          <a:prstGeom prst="roundRect">
            <a:avLst>
              <a:gd name="adj" fmla="val 50000"/>
            </a:avLst>
          </a:prstGeom>
          <a:solidFill>
            <a:srgbClr val="F96167"/>
          </a:solidFill>
          <a:ln/>
        </p:spPr>
      </p:sp>
      <p:sp>
        <p:nvSpPr>
          <p:cNvPr id="3" name="Text 1"/>
          <p:cNvSpPr/>
          <p:nvPr/>
        </p:nvSpPr>
        <p:spPr>
          <a:xfrm>
            <a:off x="640080" y="502920"/>
            <a:ext cx="148132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spc="300" kern="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AFTER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697480" y="457200"/>
            <a:ext cx="8823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B1F3B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Supporting Content — Redesigned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658368" y="1060704"/>
            <a:ext cx="10881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0FB5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Improvement   </a:t>
            </a:r>
            <a:pPr indent="0" marL="0">
              <a:buNone/>
            </a:pPr>
            <a:r>
              <a:rPr lang="en-US" sz="1350" dirty="0">
                <a:solidFill>
                  <a:srgbClr val="3A3F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structured storytelling and consistent components guide the eye toward action.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9720" y="1687886"/>
            <a:ext cx="11192256" cy="4762389"/>
          </a:xfrm>
          <a:prstGeom prst="roundRect">
            <a:avLst>
              <a:gd name="adj" fmla="val 1920"/>
            </a:avLst>
          </a:prstGeom>
          <a:solidFill>
            <a:srgbClr val="FFFFFF"/>
          </a:solidFill>
          <a:ln w="12700">
            <a:solidFill>
              <a:srgbClr val="E4E6EF"/>
            </a:solidFill>
            <a:prstDash val="solid"/>
          </a:ln>
          <a:effectLst>
            <a:outerShdw sx="100000" sy="100000" kx="0" ky="0" algn="bl" rotWithShape="0" blurRad="177800" dist="63500" dir="5400000">
              <a:srgbClr val="000000">
                <a:alpha val="22000"/>
              </a:srgbClr>
            </a:outerShdw>
          </a:effectLst>
        </p:spPr>
      </p:sp>
      <p:pic>
        <p:nvPicPr>
          <p:cNvPr id="7" name="Image 0" descr="crops/slide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48" y="1797614"/>
            <a:ext cx="10972800" cy="45429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B1F3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005840" y="4937760"/>
            <a:ext cx="3108960" cy="3108960"/>
          </a:xfrm>
          <a:prstGeom prst="ellipse">
            <a:avLst/>
          </a:prstGeom>
          <a:solidFill>
            <a:srgbClr val="0FB5A6">
              <a:alpha val="14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10607040" y="-1005840"/>
            <a:ext cx="2926080" cy="2926080"/>
          </a:xfrm>
          <a:prstGeom prst="ellipse">
            <a:avLst/>
          </a:prstGeom>
          <a:solidFill>
            <a:srgbClr val="F96167">
              <a:alpha val="16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914400" y="2240280"/>
            <a:ext cx="1051560" cy="1051560"/>
          </a:xfrm>
          <a:prstGeom prst="ellipse">
            <a:avLst/>
          </a:prstGeom>
          <a:solidFill>
            <a:srgbClr val="FFFFFF"/>
          </a:solidFill>
          <a:ln/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432" y="2496312"/>
            <a:ext cx="548640" cy="5486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240280" y="2286000"/>
            <a:ext cx="822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spc="400" kern="0" dirty="0">
                <a:solidFill>
                  <a:srgbClr val="0FB5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SECTION 02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2240280" y="2633472"/>
            <a:ext cx="91440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Century Schoolbook" pitchFamily="34" charset="0"/>
                <a:ea typeface="Century Schoolbook" pitchFamily="34" charset="-122"/>
                <a:cs typeface="Century Schoolbook" pitchFamily="34" charset="-120"/>
              </a:rPr>
              <a:t>Amazon Creative</a:t>
            </a:r>
            <a:endParaRPr lang="en-US" sz="4000" dirty="0"/>
          </a:p>
        </p:txBody>
      </p:sp>
      <p:sp>
        <p:nvSpPr>
          <p:cNvPr id="8" name="Text 5"/>
          <p:cNvSpPr/>
          <p:nvPr/>
        </p:nvSpPr>
        <p:spPr>
          <a:xfrm>
            <a:off x="2258568" y="3977640"/>
            <a:ext cx="87782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i="1" dirty="0">
                <a:solidFill>
                  <a:srgbClr val="C7CAD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Rebuilding the marketplace listing and A+ content to win the click and the buy box.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Website Design &amp; Amazon Creative Content Portfolio</dc:title>
  <dc:subject>PptxGenJS Presentation</dc:subject>
  <dc:creator>Jenna Van Bemmel</dc:creator>
  <cp:lastModifiedBy>Jenna Van Bemmel</cp:lastModifiedBy>
  <cp:revision>1</cp:revision>
  <dcterms:created xsi:type="dcterms:W3CDTF">2026-07-02T17:58:51Z</dcterms:created>
  <dcterms:modified xsi:type="dcterms:W3CDTF">2026-07-02T17:58:51Z</dcterms:modified>
</cp:coreProperties>
</file>